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9" r:id="rId3"/>
    <p:sldId id="263" r:id="rId4"/>
    <p:sldId id="264" r:id="rId5"/>
    <p:sldId id="262" r:id="rId6"/>
    <p:sldId id="260" r:id="rId7"/>
    <p:sldId id="261" r:id="rId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013" autoAdjust="0"/>
    <p:restoredTop sz="94638" autoAdjust="0"/>
  </p:normalViewPr>
  <p:slideViewPr>
    <p:cSldViewPr snapToGrid="0">
      <p:cViewPr varScale="1">
        <p:scale>
          <a:sx n="60" d="100"/>
          <a:sy n="60" d="100"/>
        </p:scale>
        <p:origin x="66" y="23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dirty="0"/>
              <a:pPr/>
              <a:t>4/1/2019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pPr/>
              <a:t>4/1/2019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pPr/>
              <a:t>4/1/2019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pPr/>
              <a:t>4/1/2019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pPr/>
              <a:t>4/1/2019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pPr/>
              <a:t>4/1/2019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pPr/>
              <a:t>4/1/2019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pPr/>
              <a:t>4/1/2019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pPr/>
              <a:t>4/1/2019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pPr/>
              <a:t>4/1/2019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pPr/>
              <a:t>4/1/2019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pPr/>
              <a:t>4/1/2019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pPr/>
              <a:t>4/1/2019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pPr/>
              <a:t>4/1/2019</a:t>
            </a:fld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pPr/>
              <a:t>4/1/2019</a:t>
            </a:fld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pPr/>
              <a:t>4/1/2019</a:t>
            </a:fld>
            <a:endParaRPr lang="en-US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pPr/>
              <a:t>4/1/2019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4AAD347D-5ACD-4C99-B74B-A9C85AD731AF}" type="datetimeFigureOut">
              <a:rPr lang="en-US" dirty="0"/>
              <a:pPr/>
              <a:t>4/1/2019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02111984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8" r:id="rId9"/>
    <p:sldLayoutId id="2147483667" r:id="rId10"/>
    <p:sldLayoutId id="2147483661" r:id="rId11"/>
    <p:sldLayoutId id="2147483664" r:id="rId12"/>
    <p:sldLayoutId id="2147483662" r:id="rId13"/>
    <p:sldLayoutId id="2147483669" r:id="rId14"/>
    <p:sldLayoutId id="2147483670" r:id="rId15"/>
    <p:sldLayoutId id="2147483658" r:id="rId16"/>
    <p:sldLayoutId id="2147483659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" Target="slide6.xm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" Target="slide6.xm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4" Type="http://schemas.openxmlformats.org/officeDocument/2006/relationships/slide" Target="slide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irs.gov/filing/free-file-do-your-federal-taxes-for-free" TargetMode="Externa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4" Type="http://schemas.openxmlformats.org/officeDocument/2006/relationships/slide" Target="slide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4" Type="http://schemas.openxmlformats.org/officeDocument/2006/relationships/slide" Target="slide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11629" y="2081932"/>
            <a:ext cx="9263692" cy="30419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45454" y="205014"/>
            <a:ext cx="9551145" cy="1081681"/>
          </a:xfrm>
        </p:spPr>
        <p:txBody>
          <a:bodyPr/>
          <a:lstStyle/>
          <a:p>
            <a:r>
              <a:rPr lang="en-US" dirty="0" smtClean="0"/>
              <a:t>Federal Income Tax</a:t>
            </a:r>
            <a:endParaRPr lang="en-US" dirty="0"/>
          </a:p>
        </p:txBody>
      </p:sp>
      <p:grpSp>
        <p:nvGrpSpPr>
          <p:cNvPr id="45" name="Group 44"/>
          <p:cNvGrpSpPr/>
          <p:nvPr/>
        </p:nvGrpSpPr>
        <p:grpSpPr>
          <a:xfrm>
            <a:off x="3568464" y="1235790"/>
            <a:ext cx="4791764" cy="1784996"/>
            <a:chOff x="3568464" y="1235790"/>
            <a:chExt cx="4791764" cy="1784996"/>
          </a:xfrm>
        </p:grpSpPr>
        <p:sp>
          <p:nvSpPr>
            <p:cNvPr id="7" name="TextBox 6"/>
            <p:cNvSpPr txBox="1"/>
            <p:nvPr/>
          </p:nvSpPr>
          <p:spPr>
            <a:xfrm>
              <a:off x="5073809" y="1235790"/>
              <a:ext cx="328641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Exactly as shown on your Form W2</a:t>
              </a:r>
              <a:endParaRPr lang="en-US" dirty="0"/>
            </a:p>
          </p:txBody>
        </p:sp>
        <p:cxnSp>
          <p:nvCxnSpPr>
            <p:cNvPr id="9" name="Straight Arrow Connector 8"/>
            <p:cNvCxnSpPr/>
            <p:nvPr/>
          </p:nvCxnSpPr>
          <p:spPr>
            <a:xfrm flipH="1">
              <a:off x="3568464" y="1817914"/>
              <a:ext cx="1765536" cy="1202872"/>
            </a:xfrm>
            <a:prstGeom prst="straightConnector1">
              <a:avLst/>
            </a:prstGeom>
            <a:ln w="28575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Arrow Connector 10"/>
            <p:cNvCxnSpPr/>
            <p:nvPr/>
          </p:nvCxnSpPr>
          <p:spPr>
            <a:xfrm>
              <a:off x="5334000" y="1828800"/>
              <a:ext cx="328709" cy="1191986"/>
            </a:xfrm>
            <a:prstGeom prst="straightConnector1">
              <a:avLst/>
            </a:prstGeom>
            <a:ln w="28575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" name="Group 3"/>
          <p:cNvGrpSpPr/>
          <p:nvPr/>
        </p:nvGrpSpPr>
        <p:grpSpPr>
          <a:xfrm>
            <a:off x="9248395" y="1330662"/>
            <a:ext cx="2987939" cy="1738918"/>
            <a:chOff x="9248395" y="1330662"/>
            <a:chExt cx="2987939" cy="1738918"/>
          </a:xfrm>
        </p:grpSpPr>
        <p:sp>
          <p:nvSpPr>
            <p:cNvPr id="17" name="TextBox 16"/>
            <p:cNvSpPr txBox="1"/>
            <p:nvPr/>
          </p:nvSpPr>
          <p:spPr>
            <a:xfrm>
              <a:off x="9631455" y="1330662"/>
              <a:ext cx="2604879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rgbClr val="FF0000"/>
                  </a:solidFill>
                </a:rPr>
                <a:t>Leave Blank For Now!  </a:t>
              </a:r>
              <a:r>
                <a:rPr lang="en-US" dirty="0" smtClean="0"/>
                <a:t>Remember to fill in before sending.</a:t>
              </a:r>
              <a:endParaRPr lang="en-US" dirty="0"/>
            </a:p>
          </p:txBody>
        </p:sp>
        <p:cxnSp>
          <p:nvCxnSpPr>
            <p:cNvPr id="18" name="Straight Arrow Connector 17"/>
            <p:cNvCxnSpPr/>
            <p:nvPr/>
          </p:nvCxnSpPr>
          <p:spPr>
            <a:xfrm flipH="1">
              <a:off x="9248395" y="2253992"/>
              <a:ext cx="1172201" cy="815588"/>
            </a:xfrm>
            <a:prstGeom prst="straightConnector1">
              <a:avLst/>
            </a:prstGeom>
            <a:ln w="28575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5" name="Group 64"/>
          <p:cNvGrpSpPr/>
          <p:nvPr/>
        </p:nvGrpSpPr>
        <p:grpSpPr>
          <a:xfrm>
            <a:off x="9394371" y="4419600"/>
            <a:ext cx="2175167" cy="1005148"/>
            <a:chOff x="9394371" y="4419600"/>
            <a:chExt cx="2175167" cy="1005148"/>
          </a:xfrm>
        </p:grpSpPr>
        <p:sp>
          <p:nvSpPr>
            <p:cNvPr id="20" name="TextBox 19"/>
            <p:cNvSpPr txBox="1"/>
            <p:nvPr/>
          </p:nvSpPr>
          <p:spPr>
            <a:xfrm>
              <a:off x="10380593" y="5055416"/>
              <a:ext cx="118894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Optional</a:t>
              </a:r>
              <a:endParaRPr lang="en-US" dirty="0"/>
            </a:p>
          </p:txBody>
        </p:sp>
        <p:cxnSp>
          <p:nvCxnSpPr>
            <p:cNvPr id="21" name="Straight Arrow Connector 20"/>
            <p:cNvCxnSpPr/>
            <p:nvPr/>
          </p:nvCxnSpPr>
          <p:spPr>
            <a:xfrm flipH="1" flipV="1">
              <a:off x="9394371" y="4419600"/>
              <a:ext cx="1045029" cy="707571"/>
            </a:xfrm>
            <a:prstGeom prst="straightConnector1">
              <a:avLst/>
            </a:prstGeom>
            <a:ln w="28575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7" name="Group 46"/>
          <p:cNvGrpSpPr/>
          <p:nvPr/>
        </p:nvGrpSpPr>
        <p:grpSpPr>
          <a:xfrm>
            <a:off x="5115288" y="4590979"/>
            <a:ext cx="4975770" cy="1417935"/>
            <a:chOff x="5115288" y="4590979"/>
            <a:chExt cx="4975770" cy="1417935"/>
          </a:xfrm>
        </p:grpSpPr>
        <p:cxnSp>
          <p:nvCxnSpPr>
            <p:cNvPr id="13" name="Straight Arrow Connector 12"/>
            <p:cNvCxnSpPr/>
            <p:nvPr/>
          </p:nvCxnSpPr>
          <p:spPr>
            <a:xfrm flipH="1" flipV="1">
              <a:off x="5683976" y="4590979"/>
              <a:ext cx="662034" cy="1080787"/>
            </a:xfrm>
            <a:prstGeom prst="straightConnector1">
              <a:avLst/>
            </a:prstGeom>
            <a:ln w="28575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Arrow Connector 14"/>
            <p:cNvCxnSpPr/>
            <p:nvPr/>
          </p:nvCxnSpPr>
          <p:spPr>
            <a:xfrm flipH="1" flipV="1">
              <a:off x="5115288" y="4907229"/>
              <a:ext cx="1213765" cy="753652"/>
            </a:xfrm>
            <a:prstGeom prst="straightConnector1">
              <a:avLst/>
            </a:prstGeom>
            <a:ln w="28575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TextBox 23"/>
            <p:cNvSpPr txBox="1"/>
            <p:nvPr/>
          </p:nvSpPr>
          <p:spPr>
            <a:xfrm>
              <a:off x="6154150" y="5605794"/>
              <a:ext cx="3936908" cy="4031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 smtClean="0"/>
                <a:t>Current Address</a:t>
              </a:r>
              <a:r>
                <a:rPr lang="en-US" dirty="0" smtClean="0"/>
                <a:t>, not one listed on W2 if it has changed.</a:t>
              </a:r>
              <a:endParaRPr lang="en-US" dirty="0"/>
            </a:p>
          </p:txBody>
        </p:sp>
      </p:grpSp>
      <p:grpSp>
        <p:nvGrpSpPr>
          <p:cNvPr id="44" name="Group 43"/>
          <p:cNvGrpSpPr/>
          <p:nvPr/>
        </p:nvGrpSpPr>
        <p:grpSpPr>
          <a:xfrm>
            <a:off x="512695" y="1105162"/>
            <a:ext cx="3286419" cy="1670695"/>
            <a:chOff x="512695" y="1105162"/>
            <a:chExt cx="3286419" cy="1670695"/>
          </a:xfrm>
        </p:grpSpPr>
        <p:sp>
          <p:nvSpPr>
            <p:cNvPr id="28" name="TextBox 27"/>
            <p:cNvSpPr txBox="1"/>
            <p:nvPr/>
          </p:nvSpPr>
          <p:spPr>
            <a:xfrm>
              <a:off x="512695" y="1105162"/>
              <a:ext cx="328641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Check the one that applies.  Likely “Single.”</a:t>
              </a:r>
              <a:endParaRPr lang="en-US" dirty="0"/>
            </a:p>
          </p:txBody>
        </p:sp>
        <p:cxnSp>
          <p:nvCxnSpPr>
            <p:cNvPr id="29" name="Straight Arrow Connector 28"/>
            <p:cNvCxnSpPr/>
            <p:nvPr/>
          </p:nvCxnSpPr>
          <p:spPr>
            <a:xfrm flipH="1">
              <a:off x="1240971" y="1817914"/>
              <a:ext cx="859972" cy="957943"/>
            </a:xfrm>
            <a:prstGeom prst="straightConnector1">
              <a:avLst/>
            </a:prstGeom>
            <a:ln w="28575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4" name="Group 63"/>
          <p:cNvGrpSpPr/>
          <p:nvPr/>
        </p:nvGrpSpPr>
        <p:grpSpPr>
          <a:xfrm>
            <a:off x="460921" y="3450771"/>
            <a:ext cx="3936908" cy="3719690"/>
            <a:chOff x="460921" y="3450771"/>
            <a:chExt cx="3936908" cy="3719690"/>
          </a:xfrm>
        </p:grpSpPr>
        <p:cxnSp>
          <p:nvCxnSpPr>
            <p:cNvPr id="32" name="Straight Arrow Connector 31"/>
            <p:cNvCxnSpPr/>
            <p:nvPr/>
          </p:nvCxnSpPr>
          <p:spPr>
            <a:xfrm flipV="1">
              <a:off x="1534886" y="3450771"/>
              <a:ext cx="522514" cy="1660978"/>
            </a:xfrm>
            <a:prstGeom prst="straightConnector1">
              <a:avLst/>
            </a:prstGeom>
            <a:ln w="28575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7" name="TextBox 36"/>
            <p:cNvSpPr txBox="1"/>
            <p:nvPr/>
          </p:nvSpPr>
          <p:spPr>
            <a:xfrm>
              <a:off x="460921" y="5139136"/>
              <a:ext cx="3936908" cy="20313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Check here if your parent/guardian claims you as a dependent on their taxes. </a:t>
              </a:r>
              <a:r>
                <a:rPr lang="en-US" b="1" dirty="0" smtClean="0"/>
                <a:t>Also</a:t>
              </a:r>
              <a:r>
                <a:rPr lang="en-US" dirty="0" smtClean="0"/>
                <a:t>, do the </a:t>
              </a:r>
              <a:r>
                <a:rPr lang="en-US" dirty="0" smtClean="0">
                  <a:hlinkClick r:id="rId3" action="ppaction://hlinksldjump"/>
                </a:rPr>
                <a:t>worksheet</a:t>
              </a:r>
              <a:r>
                <a:rPr lang="en-US" dirty="0" smtClean="0"/>
                <a:t> to see what your deduction amount is to enter on Line 8.</a:t>
              </a:r>
              <a:endParaRPr lang="en-US" sz="1200" dirty="0" smtClean="0"/>
            </a:p>
            <a:p>
              <a:r>
                <a:rPr lang="en-US" dirty="0" smtClean="0"/>
                <a:t> </a:t>
              </a:r>
              <a:endParaRPr lang="en-US" dirty="0"/>
            </a:p>
          </p:txBody>
        </p:sp>
      </p:grpSp>
      <p:grpSp>
        <p:nvGrpSpPr>
          <p:cNvPr id="56" name="Group 55"/>
          <p:cNvGrpSpPr/>
          <p:nvPr/>
        </p:nvGrpSpPr>
        <p:grpSpPr>
          <a:xfrm>
            <a:off x="7859486" y="3008939"/>
            <a:ext cx="4332514" cy="1477328"/>
            <a:chOff x="7859486" y="2932739"/>
            <a:chExt cx="4332514" cy="1477328"/>
          </a:xfrm>
        </p:grpSpPr>
        <p:sp>
          <p:nvSpPr>
            <p:cNvPr id="57" name="TextBox 56"/>
            <p:cNvSpPr txBox="1"/>
            <p:nvPr/>
          </p:nvSpPr>
          <p:spPr>
            <a:xfrm>
              <a:off x="10007600" y="2932739"/>
              <a:ext cx="2184400" cy="14773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Check with your parent/guardian to see if you were covered.  If so, check this box</a:t>
              </a:r>
              <a:endParaRPr lang="en-US" b="1" dirty="0"/>
            </a:p>
          </p:txBody>
        </p:sp>
        <p:cxnSp>
          <p:nvCxnSpPr>
            <p:cNvPr id="58" name="Straight Arrow Connector 57"/>
            <p:cNvCxnSpPr/>
            <p:nvPr/>
          </p:nvCxnSpPr>
          <p:spPr>
            <a:xfrm flipH="1">
              <a:off x="7859486" y="3153570"/>
              <a:ext cx="2228518" cy="754401"/>
            </a:xfrm>
            <a:prstGeom prst="straightConnector1">
              <a:avLst/>
            </a:prstGeom>
            <a:ln w="28575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66096157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5423" y="1686297"/>
            <a:ext cx="10834783" cy="39810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5" name="Group 24"/>
          <p:cNvGrpSpPr/>
          <p:nvPr/>
        </p:nvGrpSpPr>
        <p:grpSpPr>
          <a:xfrm>
            <a:off x="1126835" y="3811979"/>
            <a:ext cx="2717800" cy="2681465"/>
            <a:chOff x="1126835" y="3811979"/>
            <a:chExt cx="2717800" cy="2681465"/>
          </a:xfrm>
        </p:grpSpPr>
        <p:sp>
          <p:nvSpPr>
            <p:cNvPr id="2" name="TextBox 1"/>
            <p:cNvSpPr txBox="1"/>
            <p:nvPr/>
          </p:nvSpPr>
          <p:spPr>
            <a:xfrm>
              <a:off x="1126835" y="5847113"/>
              <a:ext cx="27178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Sign your name in your very best cursive</a:t>
              </a:r>
              <a:endParaRPr lang="en-US" dirty="0"/>
            </a:p>
          </p:txBody>
        </p:sp>
        <p:cxnSp>
          <p:nvCxnSpPr>
            <p:cNvPr id="6" name="Straight Arrow Connector 5"/>
            <p:cNvCxnSpPr/>
            <p:nvPr/>
          </p:nvCxnSpPr>
          <p:spPr>
            <a:xfrm flipH="1" flipV="1">
              <a:off x="2446317" y="3811979"/>
              <a:ext cx="63170" cy="2099575"/>
            </a:xfrm>
            <a:prstGeom prst="straightConnector1">
              <a:avLst/>
            </a:prstGeom>
            <a:ln w="28575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4" name="Group 23"/>
          <p:cNvGrpSpPr/>
          <p:nvPr/>
        </p:nvGrpSpPr>
        <p:grpSpPr>
          <a:xfrm>
            <a:off x="6374575" y="3835731"/>
            <a:ext cx="2717800" cy="2584411"/>
            <a:chOff x="6374575" y="3835731"/>
            <a:chExt cx="2717800" cy="2584411"/>
          </a:xfrm>
        </p:grpSpPr>
        <p:sp>
          <p:nvSpPr>
            <p:cNvPr id="10" name="TextBox 9"/>
            <p:cNvSpPr txBox="1"/>
            <p:nvPr/>
          </p:nvSpPr>
          <p:spPr>
            <a:xfrm>
              <a:off x="6374575" y="5773811"/>
              <a:ext cx="27178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Your occupation is </a:t>
              </a:r>
              <a:r>
                <a:rPr lang="en-US" b="1" dirty="0" smtClean="0"/>
                <a:t>Student</a:t>
              </a:r>
              <a:endParaRPr lang="en-US" dirty="0"/>
            </a:p>
          </p:txBody>
        </p:sp>
        <p:cxnSp>
          <p:nvCxnSpPr>
            <p:cNvPr id="12" name="Straight Arrow Connector 11"/>
            <p:cNvCxnSpPr/>
            <p:nvPr/>
          </p:nvCxnSpPr>
          <p:spPr>
            <a:xfrm flipH="1" flipV="1">
              <a:off x="6828313" y="3835731"/>
              <a:ext cx="344383" cy="1995053"/>
            </a:xfrm>
            <a:prstGeom prst="straightConnector1">
              <a:avLst/>
            </a:prstGeom>
            <a:ln w="28575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3" name="Group 22"/>
          <p:cNvGrpSpPr/>
          <p:nvPr/>
        </p:nvGrpSpPr>
        <p:grpSpPr>
          <a:xfrm>
            <a:off x="5101936" y="3800104"/>
            <a:ext cx="788225" cy="2471689"/>
            <a:chOff x="5101936" y="3800104"/>
            <a:chExt cx="788225" cy="2471689"/>
          </a:xfrm>
        </p:grpSpPr>
        <p:sp>
          <p:nvSpPr>
            <p:cNvPr id="18" name="TextBox 17"/>
            <p:cNvSpPr txBox="1"/>
            <p:nvPr/>
          </p:nvSpPr>
          <p:spPr>
            <a:xfrm>
              <a:off x="5101936" y="5902461"/>
              <a:ext cx="78822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Date</a:t>
              </a:r>
              <a:endParaRPr lang="en-US" dirty="0"/>
            </a:p>
          </p:txBody>
        </p:sp>
        <p:cxnSp>
          <p:nvCxnSpPr>
            <p:cNvPr id="19" name="Straight Arrow Connector 18"/>
            <p:cNvCxnSpPr/>
            <p:nvPr/>
          </p:nvCxnSpPr>
          <p:spPr>
            <a:xfrm flipH="1" flipV="1">
              <a:off x="5272644" y="3800104"/>
              <a:ext cx="271154" cy="2135580"/>
            </a:xfrm>
            <a:prstGeom prst="straightConnector1">
              <a:avLst/>
            </a:prstGeom>
            <a:ln w="28575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5" name="Group 44"/>
          <p:cNvGrpSpPr/>
          <p:nvPr/>
        </p:nvGrpSpPr>
        <p:grpSpPr>
          <a:xfrm>
            <a:off x="2814454" y="191335"/>
            <a:ext cx="5450772" cy="1744343"/>
            <a:chOff x="2814454" y="191335"/>
            <a:chExt cx="5450772" cy="1744343"/>
          </a:xfrm>
        </p:grpSpPr>
        <p:sp>
          <p:nvSpPr>
            <p:cNvPr id="5" name="TextBox 4"/>
            <p:cNvSpPr txBox="1"/>
            <p:nvPr/>
          </p:nvSpPr>
          <p:spPr>
            <a:xfrm>
              <a:off x="4398322" y="191335"/>
              <a:ext cx="2514601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Fill out this section only if you have  dependents.  Most likely, you do not.</a:t>
              </a:r>
              <a:endParaRPr lang="en-US" dirty="0"/>
            </a:p>
          </p:txBody>
        </p:sp>
        <p:cxnSp>
          <p:nvCxnSpPr>
            <p:cNvPr id="11" name="Straight Arrow Connector 10"/>
            <p:cNvCxnSpPr/>
            <p:nvPr/>
          </p:nvCxnSpPr>
          <p:spPr>
            <a:xfrm flipH="1">
              <a:off x="2814454" y="1306286"/>
              <a:ext cx="2410689" cy="546265"/>
            </a:xfrm>
            <a:prstGeom prst="straightConnector1">
              <a:avLst/>
            </a:prstGeom>
            <a:ln w="28575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Arrow Connector 29"/>
            <p:cNvCxnSpPr/>
            <p:nvPr/>
          </p:nvCxnSpPr>
          <p:spPr>
            <a:xfrm>
              <a:off x="5237018" y="1330036"/>
              <a:ext cx="0" cy="486889"/>
            </a:xfrm>
            <a:prstGeom prst="straightConnector1">
              <a:avLst/>
            </a:prstGeom>
            <a:ln w="28575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Arrow Connector 32"/>
            <p:cNvCxnSpPr/>
            <p:nvPr/>
          </p:nvCxnSpPr>
          <p:spPr>
            <a:xfrm>
              <a:off x="5235191" y="1326382"/>
              <a:ext cx="1201235" cy="526169"/>
            </a:xfrm>
            <a:prstGeom prst="straightConnector1">
              <a:avLst/>
            </a:prstGeom>
            <a:ln w="28575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Arrow Connector 35"/>
            <p:cNvCxnSpPr/>
            <p:nvPr/>
          </p:nvCxnSpPr>
          <p:spPr>
            <a:xfrm>
              <a:off x="5220119" y="1326382"/>
              <a:ext cx="3045107" cy="609296"/>
            </a:xfrm>
            <a:prstGeom prst="straightConnector1">
              <a:avLst/>
            </a:prstGeom>
            <a:ln w="28575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34046614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1345454" y="74388"/>
            <a:ext cx="10207917" cy="1081681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Federal Income Tax 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(page 2 of Form 1040)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87364" y="1859186"/>
            <a:ext cx="8895888" cy="41932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78" name="Group 77"/>
          <p:cNvGrpSpPr/>
          <p:nvPr/>
        </p:nvGrpSpPr>
        <p:grpSpPr>
          <a:xfrm>
            <a:off x="4764692" y="825570"/>
            <a:ext cx="3522965" cy="1395116"/>
            <a:chOff x="4764692" y="825570"/>
            <a:chExt cx="3522965" cy="1395116"/>
          </a:xfrm>
        </p:grpSpPr>
        <p:cxnSp>
          <p:nvCxnSpPr>
            <p:cNvPr id="8" name="Straight Arrow Connector 7"/>
            <p:cNvCxnSpPr/>
            <p:nvPr/>
          </p:nvCxnSpPr>
          <p:spPr>
            <a:xfrm>
              <a:off x="7783286" y="1175657"/>
              <a:ext cx="504371" cy="1045029"/>
            </a:xfrm>
            <a:prstGeom prst="straightConnector1">
              <a:avLst/>
            </a:prstGeom>
            <a:ln w="28575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TextBox 10"/>
            <p:cNvSpPr txBox="1"/>
            <p:nvPr/>
          </p:nvSpPr>
          <p:spPr>
            <a:xfrm>
              <a:off x="4764692" y="825570"/>
              <a:ext cx="3111500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From </a:t>
              </a:r>
              <a:r>
                <a:rPr lang="en-US" b="1" dirty="0" smtClean="0"/>
                <a:t>Box 1 of all forms W2</a:t>
              </a:r>
              <a:r>
                <a:rPr lang="en-US" dirty="0" smtClean="0"/>
                <a:t>.  </a:t>
              </a:r>
              <a:r>
                <a:rPr lang="en-US" sz="1200" dirty="0" smtClean="0"/>
                <a:t>Make sure to include tips or other cash payments you received during the year.</a:t>
              </a:r>
              <a:endParaRPr lang="en-US" sz="1200" dirty="0"/>
            </a:p>
          </p:txBody>
        </p:sp>
      </p:grpSp>
      <p:grpSp>
        <p:nvGrpSpPr>
          <p:cNvPr id="79" name="Group 78"/>
          <p:cNvGrpSpPr/>
          <p:nvPr/>
        </p:nvGrpSpPr>
        <p:grpSpPr>
          <a:xfrm>
            <a:off x="8389637" y="912657"/>
            <a:ext cx="1940908" cy="2265972"/>
            <a:chOff x="8389637" y="912657"/>
            <a:chExt cx="1940908" cy="2265972"/>
          </a:xfrm>
        </p:grpSpPr>
        <p:cxnSp>
          <p:nvCxnSpPr>
            <p:cNvPr id="7" name="Straight Arrow Connector 6"/>
            <p:cNvCxnSpPr/>
            <p:nvPr/>
          </p:nvCxnSpPr>
          <p:spPr>
            <a:xfrm flipH="1">
              <a:off x="8719458" y="1393371"/>
              <a:ext cx="435428" cy="1785258"/>
            </a:xfrm>
            <a:prstGeom prst="straightConnector1">
              <a:avLst/>
            </a:prstGeom>
            <a:ln w="28575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TextBox 13"/>
            <p:cNvSpPr txBox="1"/>
            <p:nvPr/>
          </p:nvSpPr>
          <p:spPr>
            <a:xfrm>
              <a:off x="8389637" y="912657"/>
              <a:ext cx="194090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 smtClean="0"/>
                <a:t>Add Lines 1 Through 5 and put total here.</a:t>
              </a:r>
              <a:endParaRPr lang="en-US" sz="1200" dirty="0"/>
            </a:p>
          </p:txBody>
        </p:sp>
      </p:grpSp>
      <p:grpSp>
        <p:nvGrpSpPr>
          <p:cNvPr id="80" name="Group 79"/>
          <p:cNvGrpSpPr/>
          <p:nvPr/>
        </p:nvGrpSpPr>
        <p:grpSpPr>
          <a:xfrm>
            <a:off x="8784773" y="1337198"/>
            <a:ext cx="3113314" cy="2059145"/>
            <a:chOff x="8784773" y="1337198"/>
            <a:chExt cx="3113314" cy="2059145"/>
          </a:xfrm>
        </p:grpSpPr>
        <p:cxnSp>
          <p:nvCxnSpPr>
            <p:cNvPr id="10" name="Straight Arrow Connector 9"/>
            <p:cNvCxnSpPr>
              <a:stCxn id="17" idx="1"/>
            </p:cNvCxnSpPr>
            <p:nvPr/>
          </p:nvCxnSpPr>
          <p:spPr>
            <a:xfrm flipH="1">
              <a:off x="8784773" y="1752697"/>
              <a:ext cx="1172406" cy="1643646"/>
            </a:xfrm>
            <a:prstGeom prst="straightConnector1">
              <a:avLst/>
            </a:prstGeom>
            <a:ln w="28575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TextBox 16"/>
            <p:cNvSpPr txBox="1"/>
            <p:nvPr/>
          </p:nvSpPr>
          <p:spPr>
            <a:xfrm>
              <a:off x="9957179" y="1337198"/>
              <a:ext cx="1940908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 smtClean="0"/>
                <a:t>If you had no adjustments on lines 2-5, enter the amount from line  6 here.</a:t>
              </a:r>
              <a:endParaRPr lang="en-US" sz="1200" dirty="0"/>
            </a:p>
          </p:txBody>
        </p:sp>
      </p:grpSp>
      <p:grpSp>
        <p:nvGrpSpPr>
          <p:cNvPr id="81" name="Group 80"/>
          <p:cNvGrpSpPr/>
          <p:nvPr/>
        </p:nvGrpSpPr>
        <p:grpSpPr>
          <a:xfrm>
            <a:off x="8773885" y="2403998"/>
            <a:ext cx="2982690" cy="1754326"/>
            <a:chOff x="8773885" y="2403998"/>
            <a:chExt cx="2982690" cy="1754326"/>
          </a:xfrm>
        </p:grpSpPr>
        <p:cxnSp>
          <p:nvCxnSpPr>
            <p:cNvPr id="9" name="Straight Arrow Connector 8"/>
            <p:cNvCxnSpPr/>
            <p:nvPr/>
          </p:nvCxnSpPr>
          <p:spPr>
            <a:xfrm flipH="1">
              <a:off x="8773885" y="2797629"/>
              <a:ext cx="1066801" cy="870858"/>
            </a:xfrm>
            <a:prstGeom prst="straightConnector1">
              <a:avLst/>
            </a:prstGeom>
            <a:ln w="28575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TextBox 24"/>
            <p:cNvSpPr txBox="1"/>
            <p:nvPr/>
          </p:nvSpPr>
          <p:spPr>
            <a:xfrm>
              <a:off x="9815667" y="2403998"/>
              <a:ext cx="1940908" cy="17543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 smtClean="0"/>
                <a:t>Enter your </a:t>
              </a:r>
              <a:r>
                <a:rPr lang="en-US" sz="1200" b="1" dirty="0" smtClean="0"/>
                <a:t>standard deduction</a:t>
              </a:r>
              <a:r>
                <a:rPr lang="en-US" sz="1200" dirty="0" smtClean="0"/>
                <a:t> here.</a:t>
              </a:r>
            </a:p>
            <a:p>
              <a:r>
                <a:rPr lang="en-US" sz="1200" dirty="0" smtClean="0"/>
                <a:t> This amount is found  in the left margin of this form.  </a:t>
              </a:r>
              <a:r>
                <a:rPr lang="en-US" sz="1200" b="1" dirty="0" smtClean="0"/>
                <a:t>If you can be claimed as a dependent</a:t>
              </a:r>
              <a:r>
                <a:rPr lang="en-US" sz="1200" dirty="0" smtClean="0"/>
                <a:t>, you need to fill out the </a:t>
              </a:r>
              <a:r>
                <a:rPr lang="en-US" sz="1200" dirty="0" smtClean="0">
                  <a:hlinkClick r:id="rId3" action="ppaction://hlinksldjump"/>
                </a:rPr>
                <a:t>worksheet</a:t>
              </a:r>
              <a:r>
                <a:rPr lang="en-US" sz="1200" dirty="0" smtClean="0"/>
                <a:t> to figure out line  8.</a:t>
              </a:r>
              <a:endParaRPr lang="en-US" sz="1200" dirty="0"/>
            </a:p>
          </p:txBody>
        </p:sp>
      </p:grpSp>
      <p:grpSp>
        <p:nvGrpSpPr>
          <p:cNvPr id="82" name="Group 81"/>
          <p:cNvGrpSpPr/>
          <p:nvPr/>
        </p:nvGrpSpPr>
        <p:grpSpPr>
          <a:xfrm>
            <a:off x="8752116" y="3984172"/>
            <a:ext cx="3592284" cy="705769"/>
            <a:chOff x="8752116" y="3984172"/>
            <a:chExt cx="3592284" cy="705769"/>
          </a:xfrm>
        </p:grpSpPr>
        <p:sp>
          <p:nvSpPr>
            <p:cNvPr id="44" name="TextBox 43"/>
            <p:cNvSpPr txBox="1"/>
            <p:nvPr/>
          </p:nvSpPr>
          <p:spPr>
            <a:xfrm>
              <a:off x="9503228" y="4228276"/>
              <a:ext cx="284117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 smtClean="0"/>
                <a:t>Subtract line 8 from 7. </a:t>
              </a:r>
              <a:r>
                <a:rPr lang="en-US" sz="1200" i="1" dirty="0" smtClean="0"/>
                <a:t>(Line 8 – Line 7) </a:t>
              </a:r>
              <a:r>
                <a:rPr lang="en-US" sz="1200" dirty="0" smtClean="0"/>
                <a:t>If zero or less enter zero here.</a:t>
              </a:r>
              <a:endParaRPr lang="en-US" sz="1200" dirty="0"/>
            </a:p>
          </p:txBody>
        </p:sp>
        <p:cxnSp>
          <p:nvCxnSpPr>
            <p:cNvPr id="45" name="Straight Arrow Connector 44"/>
            <p:cNvCxnSpPr/>
            <p:nvPr/>
          </p:nvCxnSpPr>
          <p:spPr>
            <a:xfrm flipH="1" flipV="1">
              <a:off x="8752116" y="3984172"/>
              <a:ext cx="827313" cy="293914"/>
            </a:xfrm>
            <a:prstGeom prst="straightConnector1">
              <a:avLst/>
            </a:prstGeom>
            <a:ln w="28575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3" name="Group 82"/>
          <p:cNvGrpSpPr/>
          <p:nvPr/>
        </p:nvGrpSpPr>
        <p:grpSpPr>
          <a:xfrm>
            <a:off x="8752114" y="4386943"/>
            <a:ext cx="3145972" cy="1003020"/>
            <a:chOff x="8752114" y="4386943"/>
            <a:chExt cx="3145972" cy="1003020"/>
          </a:xfrm>
        </p:grpSpPr>
        <p:sp>
          <p:nvSpPr>
            <p:cNvPr id="58" name="TextBox 57"/>
            <p:cNvSpPr txBox="1"/>
            <p:nvPr/>
          </p:nvSpPr>
          <p:spPr>
            <a:xfrm>
              <a:off x="9713686" y="4743632"/>
              <a:ext cx="21844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 smtClean="0"/>
                <a:t>Use </a:t>
              </a:r>
              <a:r>
                <a:rPr lang="en-US" sz="1200" b="1" dirty="0" smtClean="0"/>
                <a:t>Line 10 </a:t>
              </a:r>
              <a:r>
                <a:rPr lang="en-US" sz="1200" dirty="0" smtClean="0"/>
                <a:t>above to find your tax on the </a:t>
              </a:r>
              <a:r>
                <a:rPr lang="en-US" sz="1200" dirty="0" smtClean="0">
                  <a:hlinkClick r:id="rId4" action="ppaction://hlinksldjump"/>
                </a:rPr>
                <a:t>tax table </a:t>
              </a:r>
              <a:r>
                <a:rPr lang="en-US" sz="1200" dirty="0" smtClean="0"/>
                <a:t>and fill it in on </a:t>
              </a:r>
              <a:r>
                <a:rPr lang="en-US" sz="1200" b="1" dirty="0" smtClean="0"/>
                <a:t>Line 11</a:t>
              </a:r>
              <a:r>
                <a:rPr lang="en-US" sz="1200" dirty="0" smtClean="0"/>
                <a:t>. </a:t>
              </a:r>
              <a:endParaRPr lang="en-US" sz="1200" dirty="0"/>
            </a:p>
          </p:txBody>
        </p:sp>
        <p:cxnSp>
          <p:nvCxnSpPr>
            <p:cNvPr id="59" name="Straight Arrow Connector 58"/>
            <p:cNvCxnSpPr/>
            <p:nvPr/>
          </p:nvCxnSpPr>
          <p:spPr>
            <a:xfrm flipH="1" flipV="1">
              <a:off x="8752114" y="4386943"/>
              <a:ext cx="983343" cy="618672"/>
            </a:xfrm>
            <a:prstGeom prst="straightConnector1">
              <a:avLst/>
            </a:prstGeom>
            <a:ln w="28575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4" name="Group 83"/>
          <p:cNvGrpSpPr/>
          <p:nvPr/>
        </p:nvGrpSpPr>
        <p:grpSpPr>
          <a:xfrm>
            <a:off x="8817429" y="4767944"/>
            <a:ext cx="3113314" cy="862287"/>
            <a:chOff x="8817429" y="4767944"/>
            <a:chExt cx="3113314" cy="862287"/>
          </a:xfrm>
        </p:grpSpPr>
        <p:sp>
          <p:nvSpPr>
            <p:cNvPr id="61" name="TextBox 60"/>
            <p:cNvSpPr txBox="1"/>
            <p:nvPr/>
          </p:nvSpPr>
          <p:spPr>
            <a:xfrm>
              <a:off x="9746343" y="5353232"/>
              <a:ext cx="218440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 smtClean="0"/>
                <a:t>Line 11 – Line 12 = Line 13</a:t>
              </a:r>
              <a:endParaRPr lang="en-US" sz="1200" dirty="0"/>
            </a:p>
          </p:txBody>
        </p:sp>
        <p:cxnSp>
          <p:nvCxnSpPr>
            <p:cNvPr id="62" name="Straight Arrow Connector 61"/>
            <p:cNvCxnSpPr>
              <a:stCxn id="61" idx="1"/>
            </p:cNvCxnSpPr>
            <p:nvPr/>
          </p:nvCxnSpPr>
          <p:spPr>
            <a:xfrm flipH="1" flipV="1">
              <a:off x="8817429" y="4767944"/>
              <a:ext cx="928914" cy="723788"/>
            </a:xfrm>
            <a:prstGeom prst="straightConnector1">
              <a:avLst/>
            </a:prstGeom>
            <a:ln w="28575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5" name="Group 84"/>
          <p:cNvGrpSpPr/>
          <p:nvPr/>
        </p:nvGrpSpPr>
        <p:grpSpPr>
          <a:xfrm>
            <a:off x="8817429" y="5181600"/>
            <a:ext cx="3135085" cy="720774"/>
            <a:chOff x="8817429" y="5181600"/>
            <a:chExt cx="3135085" cy="720774"/>
          </a:xfrm>
        </p:grpSpPr>
        <p:sp>
          <p:nvSpPr>
            <p:cNvPr id="65" name="TextBox 64"/>
            <p:cNvSpPr txBox="1"/>
            <p:nvPr/>
          </p:nvSpPr>
          <p:spPr>
            <a:xfrm>
              <a:off x="9768114" y="5625375"/>
              <a:ext cx="218440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 smtClean="0"/>
                <a:t>Line 13 + Line 14 = Line 15</a:t>
              </a:r>
              <a:endParaRPr lang="en-US" sz="1200" dirty="0"/>
            </a:p>
          </p:txBody>
        </p:sp>
        <p:cxnSp>
          <p:nvCxnSpPr>
            <p:cNvPr id="66" name="Straight Arrow Connector 65"/>
            <p:cNvCxnSpPr/>
            <p:nvPr/>
          </p:nvCxnSpPr>
          <p:spPr>
            <a:xfrm flipH="1" flipV="1">
              <a:off x="8817429" y="5181600"/>
              <a:ext cx="972457" cy="571389"/>
            </a:xfrm>
            <a:prstGeom prst="straightConnector1">
              <a:avLst/>
            </a:prstGeom>
            <a:ln w="28575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3" name="Group 72"/>
          <p:cNvGrpSpPr/>
          <p:nvPr/>
        </p:nvGrpSpPr>
        <p:grpSpPr>
          <a:xfrm>
            <a:off x="1629227" y="5344887"/>
            <a:ext cx="6241144" cy="1436911"/>
            <a:chOff x="1629227" y="5344887"/>
            <a:chExt cx="6241144" cy="1436911"/>
          </a:xfrm>
        </p:grpSpPr>
        <p:sp>
          <p:nvSpPr>
            <p:cNvPr id="69" name="TextBox 68"/>
            <p:cNvSpPr txBox="1"/>
            <p:nvPr/>
          </p:nvSpPr>
          <p:spPr>
            <a:xfrm>
              <a:off x="1629227" y="6135467"/>
              <a:ext cx="24892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Enter amount from </a:t>
              </a:r>
              <a:r>
                <a:rPr lang="en-US" b="1" dirty="0" smtClean="0"/>
                <a:t>Box 2 of all forms W2</a:t>
              </a:r>
              <a:endParaRPr lang="en-US" b="1" dirty="0"/>
            </a:p>
          </p:txBody>
        </p:sp>
        <p:cxnSp>
          <p:nvCxnSpPr>
            <p:cNvPr id="70" name="Straight Arrow Connector 69"/>
            <p:cNvCxnSpPr/>
            <p:nvPr/>
          </p:nvCxnSpPr>
          <p:spPr>
            <a:xfrm flipV="1">
              <a:off x="3842657" y="5344887"/>
              <a:ext cx="4027714" cy="968827"/>
            </a:xfrm>
            <a:prstGeom prst="straightConnector1">
              <a:avLst/>
            </a:prstGeom>
            <a:ln w="28575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6" name="Group 85"/>
          <p:cNvGrpSpPr/>
          <p:nvPr/>
        </p:nvGrpSpPr>
        <p:grpSpPr>
          <a:xfrm>
            <a:off x="8784772" y="5954486"/>
            <a:ext cx="3211287" cy="470403"/>
            <a:chOff x="8784772" y="5954486"/>
            <a:chExt cx="3211287" cy="470403"/>
          </a:xfrm>
        </p:grpSpPr>
        <p:sp>
          <p:nvSpPr>
            <p:cNvPr id="74" name="TextBox 73"/>
            <p:cNvSpPr txBox="1"/>
            <p:nvPr/>
          </p:nvSpPr>
          <p:spPr>
            <a:xfrm>
              <a:off x="9811659" y="6147890"/>
              <a:ext cx="218440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 smtClean="0"/>
                <a:t>Line 16 + Line 17 = Line 18</a:t>
              </a:r>
              <a:endParaRPr lang="en-US" sz="1200" dirty="0"/>
            </a:p>
          </p:txBody>
        </p:sp>
        <p:cxnSp>
          <p:nvCxnSpPr>
            <p:cNvPr id="75" name="Straight Arrow Connector 74"/>
            <p:cNvCxnSpPr>
              <a:stCxn id="74" idx="1"/>
            </p:cNvCxnSpPr>
            <p:nvPr/>
          </p:nvCxnSpPr>
          <p:spPr>
            <a:xfrm flipH="1" flipV="1">
              <a:off x="8784772" y="5954486"/>
              <a:ext cx="1026887" cy="331904"/>
            </a:xfrm>
            <a:prstGeom prst="straightConnector1">
              <a:avLst/>
            </a:prstGeom>
            <a:ln w="28575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7434" y="2190070"/>
            <a:ext cx="10018938" cy="19077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9" name="Group 18"/>
          <p:cNvGrpSpPr/>
          <p:nvPr/>
        </p:nvGrpSpPr>
        <p:grpSpPr>
          <a:xfrm>
            <a:off x="2629671" y="1002025"/>
            <a:ext cx="5861186" cy="1316632"/>
            <a:chOff x="2629671" y="1002025"/>
            <a:chExt cx="5861186" cy="1316632"/>
          </a:xfrm>
        </p:grpSpPr>
        <p:sp>
          <p:nvSpPr>
            <p:cNvPr id="3" name="TextBox 2"/>
            <p:cNvSpPr txBox="1"/>
            <p:nvPr/>
          </p:nvSpPr>
          <p:spPr>
            <a:xfrm>
              <a:off x="2629671" y="1002025"/>
              <a:ext cx="3009129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 smtClean="0"/>
                <a:t>IF LINE 18 &gt; LINE 15:</a:t>
              </a:r>
            </a:p>
            <a:p>
              <a:r>
                <a:rPr lang="en-US" dirty="0" smtClean="0"/>
                <a:t>Line 18 – Line 15 = Line 19  </a:t>
              </a:r>
            </a:p>
            <a:p>
              <a:endParaRPr lang="en-US" b="1" dirty="0" smtClean="0"/>
            </a:p>
          </p:txBody>
        </p:sp>
        <p:cxnSp>
          <p:nvCxnSpPr>
            <p:cNvPr id="4" name="Straight Arrow Connector 3"/>
            <p:cNvCxnSpPr/>
            <p:nvPr/>
          </p:nvCxnSpPr>
          <p:spPr>
            <a:xfrm>
              <a:off x="5551714" y="1589314"/>
              <a:ext cx="2939143" cy="729343"/>
            </a:xfrm>
            <a:prstGeom prst="straightConnector1">
              <a:avLst/>
            </a:prstGeom>
            <a:ln w="28575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0" name="Group 19"/>
          <p:cNvGrpSpPr/>
          <p:nvPr/>
        </p:nvGrpSpPr>
        <p:grpSpPr>
          <a:xfrm>
            <a:off x="7266985" y="2612571"/>
            <a:ext cx="3009129" cy="3572780"/>
            <a:chOff x="7266985" y="2612571"/>
            <a:chExt cx="3009129" cy="3572780"/>
          </a:xfrm>
        </p:grpSpPr>
        <p:sp>
          <p:nvSpPr>
            <p:cNvPr id="8" name="TextBox 7"/>
            <p:cNvSpPr txBox="1"/>
            <p:nvPr/>
          </p:nvSpPr>
          <p:spPr>
            <a:xfrm>
              <a:off x="7266985" y="4431025"/>
              <a:ext cx="3009129" cy="17543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Amount of Line 19 you want refunded to you.  Likely ALL of it.  Enter here.  </a:t>
              </a:r>
              <a:r>
                <a:rPr lang="en-US" b="1" dirty="0" smtClean="0"/>
                <a:t>This is the amount of your refund.</a:t>
              </a:r>
            </a:p>
            <a:p>
              <a:endParaRPr lang="en-US" b="1" dirty="0" smtClean="0"/>
            </a:p>
          </p:txBody>
        </p:sp>
        <p:cxnSp>
          <p:nvCxnSpPr>
            <p:cNvPr id="9" name="Straight Arrow Connector 8"/>
            <p:cNvCxnSpPr/>
            <p:nvPr/>
          </p:nvCxnSpPr>
          <p:spPr>
            <a:xfrm flipV="1">
              <a:off x="8425543" y="2612571"/>
              <a:ext cx="424543" cy="1828800"/>
            </a:xfrm>
            <a:prstGeom prst="straightConnector1">
              <a:avLst/>
            </a:prstGeom>
            <a:ln w="28575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1" name="Group 20"/>
          <p:cNvGrpSpPr/>
          <p:nvPr/>
        </p:nvGrpSpPr>
        <p:grpSpPr>
          <a:xfrm>
            <a:off x="346835" y="2895600"/>
            <a:ext cx="3036961" cy="2710171"/>
            <a:chOff x="346835" y="2895600"/>
            <a:chExt cx="3036961" cy="2710171"/>
          </a:xfrm>
        </p:grpSpPr>
        <p:sp>
          <p:nvSpPr>
            <p:cNvPr id="13" name="TextBox 12"/>
            <p:cNvSpPr txBox="1"/>
            <p:nvPr/>
          </p:nvSpPr>
          <p:spPr>
            <a:xfrm>
              <a:off x="346835" y="4405442"/>
              <a:ext cx="3036961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Use this section </a:t>
              </a:r>
              <a:r>
                <a:rPr lang="en-US" b="1" dirty="0" smtClean="0"/>
                <a:t>only </a:t>
              </a:r>
              <a:r>
                <a:rPr lang="en-US" dirty="0" smtClean="0"/>
                <a:t>if you want your refund directly deposited to your account.</a:t>
              </a:r>
              <a:endParaRPr lang="en-US" b="1" dirty="0"/>
            </a:p>
          </p:txBody>
        </p:sp>
        <p:cxnSp>
          <p:nvCxnSpPr>
            <p:cNvPr id="14" name="Straight Arrow Connector 13"/>
            <p:cNvCxnSpPr/>
            <p:nvPr/>
          </p:nvCxnSpPr>
          <p:spPr>
            <a:xfrm flipV="1">
              <a:off x="693057" y="2895600"/>
              <a:ext cx="526143" cy="1509842"/>
            </a:xfrm>
            <a:prstGeom prst="straightConnector1">
              <a:avLst/>
            </a:prstGeom>
            <a:ln w="28575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441700" y="304800"/>
            <a:ext cx="47879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/>
              <a:t>Last Reminders…</a:t>
            </a:r>
            <a:endParaRPr lang="en-US" sz="4000" dirty="0"/>
          </a:p>
        </p:txBody>
      </p:sp>
      <p:sp>
        <p:nvSpPr>
          <p:cNvPr id="3" name="TextBox 2"/>
          <p:cNvSpPr txBox="1"/>
          <p:nvPr/>
        </p:nvSpPr>
        <p:spPr>
          <a:xfrm>
            <a:off x="635000" y="1653708"/>
            <a:ext cx="68453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2.  If mailing your return, use one of these addresses: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635000" y="2175440"/>
            <a:ext cx="33147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  <a:p>
            <a:r>
              <a:rPr lang="en-US" dirty="0"/>
              <a:t>Department of the Treasury </a:t>
            </a:r>
            <a:endParaRPr lang="en-US" dirty="0" smtClean="0"/>
          </a:p>
          <a:p>
            <a:r>
              <a:rPr lang="en-US" dirty="0" smtClean="0"/>
              <a:t>Internal </a:t>
            </a:r>
            <a:r>
              <a:rPr lang="en-US" dirty="0"/>
              <a:t>Revenue Service </a:t>
            </a:r>
            <a:endParaRPr lang="en-US" dirty="0" smtClean="0"/>
          </a:p>
          <a:p>
            <a:r>
              <a:rPr lang="en-US" dirty="0" smtClean="0"/>
              <a:t>Fresno</a:t>
            </a:r>
            <a:r>
              <a:rPr lang="en-US" dirty="0"/>
              <a:t>, CA 93888-0014 	</a:t>
            </a:r>
            <a:endParaRPr lang="en-US" dirty="0" smtClean="0"/>
          </a:p>
          <a:p>
            <a:endParaRPr lang="en-US" dirty="0"/>
          </a:p>
          <a:p>
            <a:r>
              <a:rPr lang="en-US" dirty="0"/>
              <a:t>	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397500" y="2198220"/>
            <a:ext cx="331470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  <a:p>
            <a:r>
              <a:rPr lang="en-US" dirty="0"/>
              <a:t>Internal Revenue Service P.O. Box 802501 </a:t>
            </a:r>
            <a:endParaRPr lang="en-US" dirty="0" smtClean="0"/>
          </a:p>
          <a:p>
            <a:r>
              <a:rPr lang="en-US" dirty="0" smtClean="0"/>
              <a:t>Cincinnati</a:t>
            </a:r>
            <a:r>
              <a:rPr lang="en-US" dirty="0"/>
              <a:t>, OH 45280-2501 	</a:t>
            </a:r>
            <a:endParaRPr lang="en-US" dirty="0" smtClean="0"/>
          </a:p>
          <a:p>
            <a:endParaRPr lang="en-US" dirty="0"/>
          </a:p>
          <a:p>
            <a:r>
              <a:rPr lang="en-US" dirty="0"/>
              <a:t>	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31822" y="2048000"/>
            <a:ext cx="24320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u="sng" dirty="0" smtClean="0"/>
              <a:t>Receiving a Refund</a:t>
            </a:r>
            <a:endParaRPr lang="en-US" b="1" u="sng" dirty="0"/>
          </a:p>
        </p:txBody>
      </p:sp>
      <p:sp>
        <p:nvSpPr>
          <p:cNvPr id="7" name="TextBox 6"/>
          <p:cNvSpPr txBox="1"/>
          <p:nvPr/>
        </p:nvSpPr>
        <p:spPr>
          <a:xfrm>
            <a:off x="5397500" y="2059890"/>
            <a:ext cx="24320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u="sng" dirty="0" smtClean="0"/>
              <a:t>Sending a Check</a:t>
            </a:r>
            <a:endParaRPr lang="en-US" b="1" u="sng" dirty="0"/>
          </a:p>
        </p:txBody>
      </p:sp>
      <p:sp>
        <p:nvSpPr>
          <p:cNvPr id="8" name="TextBox 7"/>
          <p:cNvSpPr txBox="1"/>
          <p:nvPr/>
        </p:nvSpPr>
        <p:spPr>
          <a:xfrm>
            <a:off x="635000" y="733033"/>
            <a:ext cx="104013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  <a:p>
            <a:r>
              <a:rPr lang="en-US" dirty="0" smtClean="0"/>
              <a:t>1.  Make sure to fill in your Social Security number before sending in return.</a:t>
            </a:r>
            <a:r>
              <a:rPr lang="en-US" dirty="0"/>
              <a:t>	</a:t>
            </a:r>
          </a:p>
          <a:p>
            <a:r>
              <a:rPr lang="en-US" dirty="0"/>
              <a:t>	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31824" y="3328520"/>
            <a:ext cx="11179175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  <a:p>
            <a:r>
              <a:rPr lang="en-US" dirty="0" smtClean="0"/>
              <a:t>3.  Save copies of your Federal return.  You will need one for your own records and one to send in with your </a:t>
            </a:r>
            <a:r>
              <a:rPr lang="en-US" b="1" dirty="0" smtClean="0"/>
              <a:t>State</a:t>
            </a:r>
            <a:r>
              <a:rPr lang="en-US" dirty="0" smtClean="0"/>
              <a:t> tax filing. </a:t>
            </a:r>
            <a:r>
              <a:rPr lang="en-US" dirty="0"/>
              <a:t>	</a:t>
            </a:r>
            <a:endParaRPr lang="en-US" dirty="0" smtClean="0"/>
          </a:p>
          <a:p>
            <a:endParaRPr lang="en-US" dirty="0"/>
          </a:p>
          <a:p>
            <a:r>
              <a:rPr lang="en-US" dirty="0"/>
              <a:t>	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31823" y="4227818"/>
            <a:ext cx="1117917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  <a:p>
            <a:r>
              <a:rPr lang="en-US" dirty="0"/>
              <a:t>4</a:t>
            </a:r>
            <a:r>
              <a:rPr lang="en-US" dirty="0" smtClean="0"/>
              <a:t>.  Make sure to send the correct copy of each of your forms W2 with your return.</a:t>
            </a:r>
            <a:r>
              <a:rPr lang="en-US" dirty="0"/>
              <a:t>	</a:t>
            </a:r>
            <a:endParaRPr lang="en-US" dirty="0" smtClean="0"/>
          </a:p>
          <a:p>
            <a:endParaRPr lang="en-US" dirty="0"/>
          </a:p>
          <a:p>
            <a:r>
              <a:rPr lang="en-US" dirty="0"/>
              <a:t>	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31822" y="4805848"/>
            <a:ext cx="1117917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  <a:p>
            <a:r>
              <a:rPr lang="en-US" dirty="0"/>
              <a:t>5</a:t>
            </a:r>
            <a:r>
              <a:rPr lang="en-US" dirty="0" smtClean="0"/>
              <a:t>.  If you choose to E-File your return, use this link:   </a:t>
            </a:r>
            <a:r>
              <a:rPr lang="en-US" dirty="0" smtClean="0">
                <a:hlinkClick r:id="rId2"/>
              </a:rPr>
              <a:t>Free File Options </a:t>
            </a:r>
            <a:r>
              <a:rPr lang="en-US" dirty="0"/>
              <a:t>	</a:t>
            </a:r>
            <a:endParaRPr lang="en-US" dirty="0" smtClean="0"/>
          </a:p>
          <a:p>
            <a:endParaRPr lang="en-US" dirty="0"/>
          </a:p>
          <a:p>
            <a:r>
              <a:rPr lang="en-US" dirty="0"/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37692509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  <p:bldP spid="8" grpId="0"/>
      <p:bldP spid="9" grpId="0"/>
      <p:bldP spid="10" grpId="0"/>
      <p:bldP spid="1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31334" y="1919289"/>
            <a:ext cx="7808666" cy="45577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extBox 1"/>
          <p:cNvSpPr txBox="1"/>
          <p:nvPr/>
        </p:nvSpPr>
        <p:spPr>
          <a:xfrm>
            <a:off x="478971" y="393700"/>
            <a:ext cx="9208748" cy="83099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If you someone can claim you as a dependent, you must figure your deduction using the following worksheet. </a:t>
            </a:r>
            <a:endParaRPr lang="en-US" sz="2400" dirty="0"/>
          </a:p>
        </p:txBody>
      </p:sp>
      <p:grpSp>
        <p:nvGrpSpPr>
          <p:cNvPr id="25" name="Group 24"/>
          <p:cNvGrpSpPr/>
          <p:nvPr/>
        </p:nvGrpSpPr>
        <p:grpSpPr>
          <a:xfrm>
            <a:off x="7434943" y="1318296"/>
            <a:ext cx="4267200" cy="2437275"/>
            <a:chOff x="7434943" y="1318296"/>
            <a:chExt cx="4267200" cy="2437275"/>
          </a:xfrm>
        </p:grpSpPr>
        <p:sp>
          <p:nvSpPr>
            <p:cNvPr id="6" name="TextBox 5"/>
            <p:cNvSpPr txBox="1"/>
            <p:nvPr/>
          </p:nvSpPr>
          <p:spPr>
            <a:xfrm>
              <a:off x="8226594" y="1318296"/>
              <a:ext cx="3475549" cy="1754326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Earned income is on </a:t>
              </a:r>
              <a:r>
                <a:rPr lang="en-US" b="1" dirty="0" smtClean="0"/>
                <a:t>Line 1 of Form 1040.  </a:t>
              </a:r>
              <a:r>
                <a:rPr lang="en-US" dirty="0" smtClean="0"/>
                <a:t>Check your earned income versus $700 and check the appropriate box.  Follow the instructions for the box selected.</a:t>
              </a:r>
              <a:endParaRPr lang="en-US" b="1" dirty="0"/>
            </a:p>
          </p:txBody>
        </p:sp>
        <p:cxnSp>
          <p:nvCxnSpPr>
            <p:cNvPr id="7" name="Straight Arrow Connector 6"/>
            <p:cNvCxnSpPr/>
            <p:nvPr/>
          </p:nvCxnSpPr>
          <p:spPr>
            <a:xfrm flipH="1">
              <a:off x="7434943" y="2024743"/>
              <a:ext cx="827314" cy="1730828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" name="Group 7"/>
          <p:cNvGrpSpPr/>
          <p:nvPr/>
        </p:nvGrpSpPr>
        <p:grpSpPr>
          <a:xfrm>
            <a:off x="7646894" y="4960405"/>
            <a:ext cx="3295420" cy="1477328"/>
            <a:chOff x="8665599" y="4490934"/>
            <a:chExt cx="3295420" cy="1477328"/>
          </a:xfrm>
        </p:grpSpPr>
        <p:sp>
          <p:nvSpPr>
            <p:cNvPr id="10" name="TextBox 9"/>
            <p:cNvSpPr txBox="1"/>
            <p:nvPr/>
          </p:nvSpPr>
          <p:spPr>
            <a:xfrm>
              <a:off x="9588501" y="4490934"/>
              <a:ext cx="2372518" cy="1477328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Enter this amount on </a:t>
              </a:r>
              <a:r>
                <a:rPr lang="en-US" dirty="0" smtClean="0">
                  <a:hlinkClick r:id="rId3" action="ppaction://hlinksldjump"/>
                </a:rPr>
                <a:t>Line 8 above</a:t>
              </a:r>
              <a:endParaRPr lang="en-US" dirty="0" smtClean="0"/>
            </a:p>
            <a:p>
              <a:endParaRPr lang="en-US" dirty="0" smtClean="0"/>
            </a:p>
            <a:p>
              <a:r>
                <a:rPr lang="en-US" dirty="0" smtClean="0"/>
                <a:t>Click here to return to </a:t>
              </a:r>
              <a:r>
                <a:rPr lang="en-US" dirty="0" smtClean="0">
                  <a:hlinkClick r:id="rId4" action="ppaction://hlinksldjump"/>
                </a:rPr>
                <a:t>Slide 1</a:t>
              </a:r>
              <a:endParaRPr lang="en-US" dirty="0" smtClean="0"/>
            </a:p>
          </p:txBody>
        </p:sp>
        <p:cxnSp>
          <p:nvCxnSpPr>
            <p:cNvPr id="11" name="Straight Arrow Connector 10"/>
            <p:cNvCxnSpPr/>
            <p:nvPr/>
          </p:nvCxnSpPr>
          <p:spPr>
            <a:xfrm flipV="1">
              <a:off x="8665599" y="4706835"/>
              <a:ext cx="922902" cy="5294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7" name="Group 26"/>
          <p:cNvGrpSpPr/>
          <p:nvPr/>
        </p:nvGrpSpPr>
        <p:grpSpPr>
          <a:xfrm>
            <a:off x="7576457" y="3277725"/>
            <a:ext cx="4310744" cy="1228960"/>
            <a:chOff x="7576457" y="3277725"/>
            <a:chExt cx="4310744" cy="1228960"/>
          </a:xfrm>
        </p:grpSpPr>
        <p:sp>
          <p:nvSpPr>
            <p:cNvPr id="18" name="TextBox 17"/>
            <p:cNvSpPr txBox="1"/>
            <p:nvPr/>
          </p:nvSpPr>
          <p:spPr>
            <a:xfrm>
              <a:off x="8411652" y="3277725"/>
              <a:ext cx="3475549" cy="646331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Enter amount for your filing status.  Likely $12000.</a:t>
              </a:r>
              <a:endParaRPr lang="en-US" b="1" dirty="0"/>
            </a:p>
          </p:txBody>
        </p:sp>
        <p:cxnSp>
          <p:nvCxnSpPr>
            <p:cNvPr id="19" name="Straight Arrow Connector 18"/>
            <p:cNvCxnSpPr/>
            <p:nvPr/>
          </p:nvCxnSpPr>
          <p:spPr>
            <a:xfrm flipH="1">
              <a:off x="7576457" y="3472543"/>
              <a:ext cx="816429" cy="1034142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6" name="Group 25"/>
          <p:cNvGrpSpPr/>
          <p:nvPr/>
        </p:nvGrpSpPr>
        <p:grpSpPr>
          <a:xfrm>
            <a:off x="7576457" y="4192126"/>
            <a:ext cx="4343401" cy="935045"/>
            <a:chOff x="7576457" y="4192126"/>
            <a:chExt cx="4343401" cy="935045"/>
          </a:xfrm>
        </p:grpSpPr>
        <p:sp>
          <p:nvSpPr>
            <p:cNvPr id="21" name="TextBox 20"/>
            <p:cNvSpPr txBox="1"/>
            <p:nvPr/>
          </p:nvSpPr>
          <p:spPr>
            <a:xfrm>
              <a:off x="8444309" y="4192126"/>
              <a:ext cx="3475549" cy="646331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Enter the smaller of line 2 or 3 here.</a:t>
              </a:r>
              <a:endParaRPr lang="en-US" b="1" dirty="0"/>
            </a:p>
          </p:txBody>
        </p:sp>
        <p:cxnSp>
          <p:nvCxnSpPr>
            <p:cNvPr id="23" name="Straight Arrow Connector 22"/>
            <p:cNvCxnSpPr/>
            <p:nvPr/>
          </p:nvCxnSpPr>
          <p:spPr>
            <a:xfrm flipH="1">
              <a:off x="7576457" y="4430486"/>
              <a:ext cx="892630" cy="696685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421493096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968817" y="153760"/>
            <a:ext cx="9024257" cy="6018440"/>
            <a:chOff x="1404257" y="153760"/>
            <a:chExt cx="9024257" cy="6018440"/>
          </a:xfrm>
        </p:grpSpPr>
        <p:pic>
          <p:nvPicPr>
            <p:cNvPr id="5122" name="Picture 2"/>
            <p:cNvPicPr>
              <a:picLocks noChangeAspect="1" noChangeArrowheads="1"/>
            </p:cNvPicPr>
            <p:nvPr/>
          </p:nvPicPr>
          <p:blipFill>
            <a:blip r:embed="rId2"/>
            <a:srcRect b="-935"/>
            <a:stretch>
              <a:fillRect/>
            </a:stretch>
          </p:blipFill>
          <p:spPr bwMode="auto">
            <a:xfrm>
              <a:off x="1404257" y="153760"/>
              <a:ext cx="7010400" cy="60184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123" name="Picture 3"/>
            <p:cNvPicPr>
              <a:picLocks noChangeAspect="1" noChangeArrowheads="1"/>
            </p:cNvPicPr>
            <p:nvPr/>
          </p:nvPicPr>
          <p:blipFill>
            <a:blip r:embed="rId3"/>
            <a:srcRect l="3789" t="749"/>
            <a:stretch>
              <a:fillRect/>
            </a:stretch>
          </p:blipFill>
          <p:spPr bwMode="auto">
            <a:xfrm>
              <a:off x="8196948" y="163286"/>
              <a:ext cx="2231566" cy="596537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5" name="TextBox 4"/>
          <p:cNvSpPr txBox="1"/>
          <p:nvPr/>
        </p:nvSpPr>
        <p:spPr>
          <a:xfrm>
            <a:off x="10007600" y="1342570"/>
            <a:ext cx="21844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Use </a:t>
            </a:r>
            <a:r>
              <a:rPr lang="en-US" b="1" dirty="0" smtClean="0"/>
              <a:t>Line 10 </a:t>
            </a:r>
            <a:r>
              <a:rPr lang="en-US" dirty="0" smtClean="0"/>
              <a:t>above to find your tax on this table and fill it in on </a:t>
            </a:r>
            <a:r>
              <a:rPr lang="en-US" b="1" dirty="0" smtClean="0"/>
              <a:t>Line 11 </a:t>
            </a:r>
            <a:r>
              <a:rPr lang="en-US" dirty="0" smtClean="0"/>
              <a:t>above. 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10007600" y="3238500"/>
            <a:ext cx="2184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If </a:t>
            </a:r>
            <a:r>
              <a:rPr lang="en-US" b="1" dirty="0" smtClean="0"/>
              <a:t>Line 6 </a:t>
            </a:r>
            <a:r>
              <a:rPr lang="en-US" dirty="0" smtClean="0"/>
              <a:t>is more than $4000, please ask for help.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10007600" y="4419600"/>
            <a:ext cx="218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hlinkClick r:id="rId4" action="ppaction://hlinksldjump"/>
              </a:rPr>
              <a:t>Back to Slide 3.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22743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421</TotalTime>
  <Words>606</Words>
  <Application>Microsoft Office PowerPoint</Application>
  <PresentationFormat>Widescreen</PresentationFormat>
  <Paragraphs>69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Arial</vt:lpstr>
      <vt:lpstr>Century Gothic</vt:lpstr>
      <vt:lpstr>Wingdings 3</vt:lpstr>
      <vt:lpstr>Ion</vt:lpstr>
      <vt:lpstr>Federal Income Tax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DCSD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Federal Income Tax</dc:title>
  <dc:creator>Marty Weidensee</dc:creator>
  <cp:lastModifiedBy>Marty Weidensee</cp:lastModifiedBy>
  <cp:revision>57</cp:revision>
  <cp:lastPrinted>2018-02-21T19:22:46Z</cp:lastPrinted>
  <dcterms:created xsi:type="dcterms:W3CDTF">2018-02-20T14:52:44Z</dcterms:created>
  <dcterms:modified xsi:type="dcterms:W3CDTF">2019-04-01T12:36:47Z</dcterms:modified>
</cp:coreProperties>
</file>